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312" r:id="rId3"/>
    <p:sldId id="259" r:id="rId4"/>
    <p:sldId id="316" r:id="rId5"/>
    <p:sldId id="292" r:id="rId6"/>
    <p:sldId id="331" r:id="rId7"/>
    <p:sldId id="283" r:id="rId8"/>
    <p:sldId id="285" r:id="rId9"/>
    <p:sldId id="321" r:id="rId10"/>
    <p:sldId id="274" r:id="rId11"/>
    <p:sldId id="338" r:id="rId12"/>
    <p:sldId id="339" r:id="rId13"/>
    <p:sldId id="273" r:id="rId14"/>
    <p:sldId id="277" r:id="rId15"/>
    <p:sldId id="336" r:id="rId16"/>
    <p:sldId id="335" r:id="rId17"/>
    <p:sldId id="337" r:id="rId18"/>
    <p:sldId id="3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2" autoAdjust="0"/>
    <p:restoredTop sz="96395" autoAdjust="0"/>
  </p:normalViewPr>
  <p:slideViewPr>
    <p:cSldViewPr snapToGrid="0">
      <p:cViewPr varScale="1">
        <p:scale>
          <a:sx n="107" d="100"/>
          <a:sy n="107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83AC45-B971-420F-9548-53853F9F0E82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379E4EB-8446-456B-8976-7371A947A064}">
      <dgm:prSet phldrT="[Text]"/>
      <dgm:spPr>
        <a:solidFill>
          <a:schemeClr val="accent2">
            <a:lumMod val="60000"/>
            <a:lumOff val="40000"/>
            <a:alpha val="85000"/>
          </a:schemeClr>
        </a:solidFill>
      </dgm:spPr>
      <dgm:t>
        <a:bodyPr/>
        <a:lstStyle/>
        <a:p>
          <a:r>
            <a:rPr lang="en-US" b="1" dirty="0" smtClean="0"/>
            <a:t>Chemical</a:t>
          </a:r>
          <a:endParaRPr lang="en-US" b="1" dirty="0"/>
        </a:p>
      </dgm:t>
    </dgm:pt>
    <dgm:pt modelId="{B7F0B52E-DB51-489E-BE41-ECBFB6829839}" type="parTrans" cxnId="{8BEC09AF-256E-454B-95E9-E5977B9A8B4D}">
      <dgm:prSet/>
      <dgm:spPr/>
      <dgm:t>
        <a:bodyPr/>
        <a:lstStyle/>
        <a:p>
          <a:endParaRPr lang="en-US" b="1"/>
        </a:p>
      </dgm:t>
    </dgm:pt>
    <dgm:pt modelId="{D6DBAB2D-E65C-48EA-9050-A7A92CA7D895}" type="sibTrans" cxnId="{8BEC09AF-256E-454B-95E9-E5977B9A8B4D}">
      <dgm:prSet/>
      <dgm:spPr/>
      <dgm:t>
        <a:bodyPr/>
        <a:lstStyle/>
        <a:p>
          <a:endParaRPr lang="en-US" b="1"/>
        </a:p>
      </dgm:t>
    </dgm:pt>
    <dgm:pt modelId="{F405BF67-858D-4687-809A-0729C39D5920}">
      <dgm:prSet phldrT="[Text]"/>
      <dgm:spPr>
        <a:solidFill>
          <a:schemeClr val="accent3">
            <a:lumMod val="60000"/>
            <a:lumOff val="40000"/>
            <a:alpha val="85000"/>
          </a:schemeClr>
        </a:solidFill>
      </dgm:spPr>
      <dgm:t>
        <a:bodyPr/>
        <a:lstStyle/>
        <a:p>
          <a:r>
            <a:rPr lang="en-US" b="1" dirty="0" smtClean="0"/>
            <a:t>Physical</a:t>
          </a:r>
          <a:endParaRPr lang="en-US" b="1" dirty="0"/>
        </a:p>
      </dgm:t>
    </dgm:pt>
    <dgm:pt modelId="{F0DB6F5E-6B20-4B54-BE43-B2D35DC01B48}" type="parTrans" cxnId="{31091E3A-9D69-4856-87F5-888F00197F27}">
      <dgm:prSet/>
      <dgm:spPr/>
      <dgm:t>
        <a:bodyPr/>
        <a:lstStyle/>
        <a:p>
          <a:endParaRPr lang="en-US" b="1"/>
        </a:p>
      </dgm:t>
    </dgm:pt>
    <dgm:pt modelId="{F0EDACC7-5523-4004-BD6E-8C0F40C2E7E2}" type="sibTrans" cxnId="{31091E3A-9D69-4856-87F5-888F00197F27}">
      <dgm:prSet/>
      <dgm:spPr/>
      <dgm:t>
        <a:bodyPr/>
        <a:lstStyle/>
        <a:p>
          <a:endParaRPr lang="en-US" b="1"/>
        </a:p>
      </dgm:t>
    </dgm:pt>
    <dgm:pt modelId="{D82853E2-BAA8-4577-B4EA-D19953ED5089}">
      <dgm:prSet phldrT="[Text]"/>
      <dgm:spPr>
        <a:solidFill>
          <a:srgbClr val="E3AFE9">
            <a:alpha val="84706"/>
          </a:srgbClr>
        </a:solidFill>
      </dgm:spPr>
      <dgm:t>
        <a:bodyPr/>
        <a:lstStyle/>
        <a:p>
          <a:r>
            <a:rPr lang="en-US" b="1" dirty="0" smtClean="0"/>
            <a:t>Biological</a:t>
          </a:r>
          <a:endParaRPr lang="en-US" b="1" dirty="0"/>
        </a:p>
      </dgm:t>
    </dgm:pt>
    <dgm:pt modelId="{E2F23E1E-8619-4117-BDD6-A57B58D39C38}" type="parTrans" cxnId="{95BD5C94-E870-42C9-8A78-3B75E09BFFC9}">
      <dgm:prSet/>
      <dgm:spPr/>
      <dgm:t>
        <a:bodyPr/>
        <a:lstStyle/>
        <a:p>
          <a:endParaRPr lang="en-US" b="1"/>
        </a:p>
      </dgm:t>
    </dgm:pt>
    <dgm:pt modelId="{E0E93846-F224-4EE8-989A-1045F8C31A2A}" type="sibTrans" cxnId="{95BD5C94-E870-42C9-8A78-3B75E09BFFC9}">
      <dgm:prSet/>
      <dgm:spPr/>
      <dgm:t>
        <a:bodyPr/>
        <a:lstStyle/>
        <a:p>
          <a:endParaRPr lang="en-US" b="1"/>
        </a:p>
      </dgm:t>
    </dgm:pt>
    <dgm:pt modelId="{9E62A88E-E7BB-42A4-99AE-78E48F25C442}" type="pres">
      <dgm:prSet presAssocID="{B283AC45-B971-420F-9548-53853F9F0E82}" presName="compositeShape" presStyleCnt="0">
        <dgm:presLayoutVars>
          <dgm:chMax val="7"/>
          <dgm:dir/>
          <dgm:resizeHandles val="exact"/>
        </dgm:presLayoutVars>
      </dgm:prSet>
      <dgm:spPr/>
    </dgm:pt>
    <dgm:pt modelId="{1EB84D50-AB3D-435B-A2F4-06A282BABBB4}" type="pres">
      <dgm:prSet presAssocID="{3379E4EB-8446-456B-8976-7371A947A064}" presName="circ1" presStyleLbl="vennNode1" presStyleIdx="0" presStyleCnt="3" custScaleX="84181" custScaleY="87492" custLinFactNeighborX="226" custLinFactNeighborY="8156"/>
      <dgm:spPr/>
      <dgm:t>
        <a:bodyPr/>
        <a:lstStyle/>
        <a:p>
          <a:endParaRPr lang="en-US"/>
        </a:p>
      </dgm:t>
    </dgm:pt>
    <dgm:pt modelId="{E5DC2794-BD4F-438E-B0ED-10BB9F5ED535}" type="pres">
      <dgm:prSet presAssocID="{3379E4EB-8446-456B-8976-7371A947A06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CF02B-3ADE-4979-9A55-432AE19DEF4E}" type="pres">
      <dgm:prSet presAssocID="{F405BF67-858D-4687-809A-0729C39D5920}" presName="circ2" presStyleLbl="vennNode1" presStyleIdx="1" presStyleCnt="3" custScaleX="79359" custScaleY="79977" custLinFactNeighborX="-1790" custLinFactNeighborY="-4562"/>
      <dgm:spPr/>
      <dgm:t>
        <a:bodyPr/>
        <a:lstStyle/>
        <a:p>
          <a:endParaRPr lang="en-US"/>
        </a:p>
      </dgm:t>
    </dgm:pt>
    <dgm:pt modelId="{AD7BB986-2D07-4A80-B0DA-52B7E29412C7}" type="pres">
      <dgm:prSet presAssocID="{F405BF67-858D-4687-809A-0729C39D592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ECA7B-5AC6-42B1-8B96-D1E8CC326C9A}" type="pres">
      <dgm:prSet presAssocID="{D82853E2-BAA8-4577-B4EA-D19953ED5089}" presName="circ3" presStyleLbl="vennNode1" presStyleIdx="2" presStyleCnt="3" custScaleX="78455" custScaleY="79090" custLinFactNeighborX="8192" custLinFactNeighborY="-4562"/>
      <dgm:spPr/>
      <dgm:t>
        <a:bodyPr/>
        <a:lstStyle/>
        <a:p>
          <a:endParaRPr lang="en-US"/>
        </a:p>
      </dgm:t>
    </dgm:pt>
    <dgm:pt modelId="{A26A0B66-6E95-4210-BE77-2EF774FC4FCC}" type="pres">
      <dgm:prSet presAssocID="{D82853E2-BAA8-4577-B4EA-D19953ED508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A83D39-2864-4B38-BCE1-8BE6343FC373}" type="presOf" srcId="{F405BF67-858D-4687-809A-0729C39D5920}" destId="{A80CF02B-3ADE-4979-9A55-432AE19DEF4E}" srcOrd="0" destOrd="0" presId="urn:microsoft.com/office/officeart/2005/8/layout/venn1"/>
    <dgm:cxn modelId="{1DA087BE-D644-4242-97F3-BAD22D1A35FC}" type="presOf" srcId="{3379E4EB-8446-456B-8976-7371A947A064}" destId="{1EB84D50-AB3D-435B-A2F4-06A282BABBB4}" srcOrd="0" destOrd="0" presId="urn:microsoft.com/office/officeart/2005/8/layout/venn1"/>
    <dgm:cxn modelId="{646E970F-D238-46A6-BA9F-F302F08CE68C}" type="presOf" srcId="{D82853E2-BAA8-4577-B4EA-D19953ED5089}" destId="{FDBECA7B-5AC6-42B1-8B96-D1E8CC326C9A}" srcOrd="0" destOrd="0" presId="urn:microsoft.com/office/officeart/2005/8/layout/venn1"/>
    <dgm:cxn modelId="{31091E3A-9D69-4856-87F5-888F00197F27}" srcId="{B283AC45-B971-420F-9548-53853F9F0E82}" destId="{F405BF67-858D-4687-809A-0729C39D5920}" srcOrd="1" destOrd="0" parTransId="{F0DB6F5E-6B20-4B54-BE43-B2D35DC01B48}" sibTransId="{F0EDACC7-5523-4004-BD6E-8C0F40C2E7E2}"/>
    <dgm:cxn modelId="{95BE8981-A533-4D86-8C0D-12FB20C9B095}" type="presOf" srcId="{B283AC45-B971-420F-9548-53853F9F0E82}" destId="{9E62A88E-E7BB-42A4-99AE-78E48F25C442}" srcOrd="0" destOrd="0" presId="urn:microsoft.com/office/officeart/2005/8/layout/venn1"/>
    <dgm:cxn modelId="{04F6033C-6F76-4F6F-A006-6B51A7F4148D}" type="presOf" srcId="{F405BF67-858D-4687-809A-0729C39D5920}" destId="{AD7BB986-2D07-4A80-B0DA-52B7E29412C7}" srcOrd="1" destOrd="0" presId="urn:microsoft.com/office/officeart/2005/8/layout/venn1"/>
    <dgm:cxn modelId="{6EA657C2-9F3E-4EBE-A4FF-8D330387C267}" type="presOf" srcId="{D82853E2-BAA8-4577-B4EA-D19953ED5089}" destId="{A26A0B66-6E95-4210-BE77-2EF774FC4FCC}" srcOrd="1" destOrd="0" presId="urn:microsoft.com/office/officeart/2005/8/layout/venn1"/>
    <dgm:cxn modelId="{C715E983-0138-49B3-B666-64EA5E13479B}" type="presOf" srcId="{3379E4EB-8446-456B-8976-7371A947A064}" destId="{E5DC2794-BD4F-438E-B0ED-10BB9F5ED535}" srcOrd="1" destOrd="0" presId="urn:microsoft.com/office/officeart/2005/8/layout/venn1"/>
    <dgm:cxn modelId="{8BEC09AF-256E-454B-95E9-E5977B9A8B4D}" srcId="{B283AC45-B971-420F-9548-53853F9F0E82}" destId="{3379E4EB-8446-456B-8976-7371A947A064}" srcOrd="0" destOrd="0" parTransId="{B7F0B52E-DB51-489E-BE41-ECBFB6829839}" sibTransId="{D6DBAB2D-E65C-48EA-9050-A7A92CA7D895}"/>
    <dgm:cxn modelId="{95BD5C94-E870-42C9-8A78-3B75E09BFFC9}" srcId="{B283AC45-B971-420F-9548-53853F9F0E82}" destId="{D82853E2-BAA8-4577-B4EA-D19953ED5089}" srcOrd="2" destOrd="0" parTransId="{E2F23E1E-8619-4117-BDD6-A57B58D39C38}" sibTransId="{E0E93846-F224-4EE8-989A-1045F8C31A2A}"/>
    <dgm:cxn modelId="{0881D7A3-23DF-4F49-B673-A373229FF15A}" type="presParOf" srcId="{9E62A88E-E7BB-42A4-99AE-78E48F25C442}" destId="{1EB84D50-AB3D-435B-A2F4-06A282BABBB4}" srcOrd="0" destOrd="0" presId="urn:microsoft.com/office/officeart/2005/8/layout/venn1"/>
    <dgm:cxn modelId="{0C1DB90E-A779-479B-8C4A-52A54C503B25}" type="presParOf" srcId="{9E62A88E-E7BB-42A4-99AE-78E48F25C442}" destId="{E5DC2794-BD4F-438E-B0ED-10BB9F5ED535}" srcOrd="1" destOrd="0" presId="urn:microsoft.com/office/officeart/2005/8/layout/venn1"/>
    <dgm:cxn modelId="{609830E7-7980-4C11-8068-A51E4ABF2840}" type="presParOf" srcId="{9E62A88E-E7BB-42A4-99AE-78E48F25C442}" destId="{A80CF02B-3ADE-4979-9A55-432AE19DEF4E}" srcOrd="2" destOrd="0" presId="urn:microsoft.com/office/officeart/2005/8/layout/venn1"/>
    <dgm:cxn modelId="{7AD53E7E-FC3E-4C95-B576-34FE68E85F25}" type="presParOf" srcId="{9E62A88E-E7BB-42A4-99AE-78E48F25C442}" destId="{AD7BB986-2D07-4A80-B0DA-52B7E29412C7}" srcOrd="3" destOrd="0" presId="urn:microsoft.com/office/officeart/2005/8/layout/venn1"/>
    <dgm:cxn modelId="{1694FD9E-63D8-4681-BDE9-AAD18EAF14C1}" type="presParOf" srcId="{9E62A88E-E7BB-42A4-99AE-78E48F25C442}" destId="{FDBECA7B-5AC6-42B1-8B96-D1E8CC326C9A}" srcOrd="4" destOrd="0" presId="urn:microsoft.com/office/officeart/2005/8/layout/venn1"/>
    <dgm:cxn modelId="{5B0BD7F0-3FC5-4255-B755-11530364F5D4}" type="presParOf" srcId="{9E62A88E-E7BB-42A4-99AE-78E48F25C442}" destId="{A26A0B66-6E95-4210-BE77-2EF774FC4FC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83AC45-B971-420F-9548-53853F9F0E82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379E4EB-8446-456B-8976-7371A947A064}">
      <dgm:prSet phldrT="[Text]" custT="1"/>
      <dgm:spPr>
        <a:solidFill>
          <a:schemeClr val="accent4">
            <a:lumMod val="75000"/>
            <a:alpha val="71000"/>
          </a:schemeClr>
        </a:solidFill>
      </dgm:spPr>
      <dgm:t>
        <a:bodyPr/>
        <a:lstStyle/>
        <a:p>
          <a:r>
            <a:rPr lang="en-US" sz="2400" b="1" dirty="0" smtClean="0"/>
            <a:t>Soil</a:t>
          </a:r>
        </a:p>
        <a:p>
          <a:r>
            <a:rPr lang="en-US" sz="2400" b="1" dirty="0" smtClean="0"/>
            <a:t>Conservation</a:t>
          </a:r>
          <a:endParaRPr lang="en-US" sz="2400" b="1" dirty="0"/>
        </a:p>
      </dgm:t>
    </dgm:pt>
    <dgm:pt modelId="{B7F0B52E-DB51-489E-BE41-ECBFB6829839}" type="parTrans" cxnId="{8BEC09AF-256E-454B-95E9-E5977B9A8B4D}">
      <dgm:prSet/>
      <dgm:spPr/>
      <dgm:t>
        <a:bodyPr/>
        <a:lstStyle/>
        <a:p>
          <a:endParaRPr lang="en-US" b="1"/>
        </a:p>
      </dgm:t>
    </dgm:pt>
    <dgm:pt modelId="{D6DBAB2D-E65C-48EA-9050-A7A92CA7D895}" type="sibTrans" cxnId="{8BEC09AF-256E-454B-95E9-E5977B9A8B4D}">
      <dgm:prSet/>
      <dgm:spPr/>
      <dgm:t>
        <a:bodyPr/>
        <a:lstStyle/>
        <a:p>
          <a:endParaRPr lang="en-US" b="1"/>
        </a:p>
      </dgm:t>
    </dgm:pt>
    <dgm:pt modelId="{F405BF67-858D-4687-809A-0729C39D5920}">
      <dgm:prSet phldrT="[Text]" custT="1"/>
      <dgm:spPr>
        <a:solidFill>
          <a:schemeClr val="accent6">
            <a:lumMod val="60000"/>
            <a:lumOff val="40000"/>
            <a:alpha val="71000"/>
          </a:schemeClr>
        </a:solidFill>
      </dgm:spPr>
      <dgm:t>
        <a:bodyPr/>
        <a:lstStyle/>
        <a:p>
          <a:r>
            <a:rPr lang="en-US" sz="2000" b="1" dirty="0" smtClean="0"/>
            <a:t>Environmental Protection</a:t>
          </a:r>
          <a:endParaRPr lang="en-US" sz="2000" b="1" dirty="0"/>
        </a:p>
      </dgm:t>
    </dgm:pt>
    <dgm:pt modelId="{F0DB6F5E-6B20-4B54-BE43-B2D35DC01B48}" type="parTrans" cxnId="{31091E3A-9D69-4856-87F5-888F00197F27}">
      <dgm:prSet/>
      <dgm:spPr/>
      <dgm:t>
        <a:bodyPr/>
        <a:lstStyle/>
        <a:p>
          <a:endParaRPr lang="en-US" b="1"/>
        </a:p>
      </dgm:t>
    </dgm:pt>
    <dgm:pt modelId="{F0EDACC7-5523-4004-BD6E-8C0F40C2E7E2}" type="sibTrans" cxnId="{31091E3A-9D69-4856-87F5-888F00197F27}">
      <dgm:prSet/>
      <dgm:spPr/>
      <dgm:t>
        <a:bodyPr/>
        <a:lstStyle/>
        <a:p>
          <a:endParaRPr lang="en-US" b="1"/>
        </a:p>
      </dgm:t>
    </dgm:pt>
    <dgm:pt modelId="{D82853E2-BAA8-4577-B4EA-D19953ED5089}">
      <dgm:prSet phldrT="[Text]" custT="1"/>
      <dgm:spPr>
        <a:solidFill>
          <a:schemeClr val="accent1">
            <a:hueOff val="0"/>
            <a:satOff val="0"/>
            <a:lumOff val="0"/>
            <a:alpha val="81000"/>
          </a:schemeClr>
        </a:solidFill>
      </dgm:spPr>
      <dgm:t>
        <a:bodyPr/>
        <a:lstStyle/>
        <a:p>
          <a:r>
            <a:rPr lang="en-US" sz="2400" b="1" dirty="0" smtClean="0"/>
            <a:t>Soil Productivity</a:t>
          </a:r>
          <a:endParaRPr lang="en-US" sz="2400" b="1" dirty="0"/>
        </a:p>
      </dgm:t>
    </dgm:pt>
    <dgm:pt modelId="{E2F23E1E-8619-4117-BDD6-A57B58D39C38}" type="parTrans" cxnId="{95BD5C94-E870-42C9-8A78-3B75E09BFFC9}">
      <dgm:prSet/>
      <dgm:spPr/>
      <dgm:t>
        <a:bodyPr/>
        <a:lstStyle/>
        <a:p>
          <a:endParaRPr lang="en-US" b="1"/>
        </a:p>
      </dgm:t>
    </dgm:pt>
    <dgm:pt modelId="{E0E93846-F224-4EE8-989A-1045F8C31A2A}" type="sibTrans" cxnId="{95BD5C94-E870-42C9-8A78-3B75E09BFFC9}">
      <dgm:prSet/>
      <dgm:spPr/>
      <dgm:t>
        <a:bodyPr/>
        <a:lstStyle/>
        <a:p>
          <a:endParaRPr lang="en-US" b="1"/>
        </a:p>
      </dgm:t>
    </dgm:pt>
    <dgm:pt modelId="{9E62A88E-E7BB-42A4-99AE-78E48F25C442}" type="pres">
      <dgm:prSet presAssocID="{B283AC45-B971-420F-9548-53853F9F0E82}" presName="compositeShape" presStyleCnt="0">
        <dgm:presLayoutVars>
          <dgm:chMax val="7"/>
          <dgm:dir/>
          <dgm:resizeHandles val="exact"/>
        </dgm:presLayoutVars>
      </dgm:prSet>
      <dgm:spPr/>
    </dgm:pt>
    <dgm:pt modelId="{1EB84D50-AB3D-435B-A2F4-06A282BABBB4}" type="pres">
      <dgm:prSet presAssocID="{3379E4EB-8446-456B-8976-7371A947A064}" presName="circ1" presStyleLbl="vennNode1" presStyleIdx="0" presStyleCnt="3"/>
      <dgm:spPr/>
      <dgm:t>
        <a:bodyPr/>
        <a:lstStyle/>
        <a:p>
          <a:endParaRPr lang="en-US"/>
        </a:p>
      </dgm:t>
    </dgm:pt>
    <dgm:pt modelId="{E5DC2794-BD4F-438E-B0ED-10BB9F5ED535}" type="pres">
      <dgm:prSet presAssocID="{3379E4EB-8446-456B-8976-7371A947A06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CF02B-3ADE-4979-9A55-432AE19DEF4E}" type="pres">
      <dgm:prSet presAssocID="{F405BF67-858D-4687-809A-0729C39D5920}" presName="circ2" presStyleLbl="vennNode1" presStyleIdx="1" presStyleCnt="3"/>
      <dgm:spPr/>
      <dgm:t>
        <a:bodyPr/>
        <a:lstStyle/>
        <a:p>
          <a:endParaRPr lang="en-US"/>
        </a:p>
      </dgm:t>
    </dgm:pt>
    <dgm:pt modelId="{AD7BB986-2D07-4A80-B0DA-52B7E29412C7}" type="pres">
      <dgm:prSet presAssocID="{F405BF67-858D-4687-809A-0729C39D592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ECA7B-5AC6-42B1-8B96-D1E8CC326C9A}" type="pres">
      <dgm:prSet presAssocID="{D82853E2-BAA8-4577-B4EA-D19953ED5089}" presName="circ3" presStyleLbl="vennNode1" presStyleIdx="2" presStyleCnt="3"/>
      <dgm:spPr/>
      <dgm:t>
        <a:bodyPr/>
        <a:lstStyle/>
        <a:p>
          <a:endParaRPr lang="en-US"/>
        </a:p>
      </dgm:t>
    </dgm:pt>
    <dgm:pt modelId="{A26A0B66-6E95-4210-BE77-2EF774FC4FCC}" type="pres">
      <dgm:prSet presAssocID="{D82853E2-BAA8-4577-B4EA-D19953ED508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C3CAAF-A703-4E87-B375-77A5115C40AF}" type="presOf" srcId="{F405BF67-858D-4687-809A-0729C39D5920}" destId="{AD7BB986-2D07-4A80-B0DA-52B7E29412C7}" srcOrd="1" destOrd="0" presId="urn:microsoft.com/office/officeart/2005/8/layout/venn1"/>
    <dgm:cxn modelId="{229C743E-FAE2-42BA-ABD6-13C4A456F067}" type="presOf" srcId="{D82853E2-BAA8-4577-B4EA-D19953ED5089}" destId="{FDBECA7B-5AC6-42B1-8B96-D1E8CC326C9A}" srcOrd="0" destOrd="0" presId="urn:microsoft.com/office/officeart/2005/8/layout/venn1"/>
    <dgm:cxn modelId="{6FB241D4-D751-4928-8642-938272E8EB5A}" type="presOf" srcId="{B283AC45-B971-420F-9548-53853F9F0E82}" destId="{9E62A88E-E7BB-42A4-99AE-78E48F25C442}" srcOrd="0" destOrd="0" presId="urn:microsoft.com/office/officeart/2005/8/layout/venn1"/>
    <dgm:cxn modelId="{31091E3A-9D69-4856-87F5-888F00197F27}" srcId="{B283AC45-B971-420F-9548-53853F9F0E82}" destId="{F405BF67-858D-4687-809A-0729C39D5920}" srcOrd="1" destOrd="0" parTransId="{F0DB6F5E-6B20-4B54-BE43-B2D35DC01B48}" sibTransId="{F0EDACC7-5523-4004-BD6E-8C0F40C2E7E2}"/>
    <dgm:cxn modelId="{F0B13EE7-B87B-4284-8963-1F6942709595}" type="presOf" srcId="{3379E4EB-8446-456B-8976-7371A947A064}" destId="{E5DC2794-BD4F-438E-B0ED-10BB9F5ED535}" srcOrd="1" destOrd="0" presId="urn:microsoft.com/office/officeart/2005/8/layout/venn1"/>
    <dgm:cxn modelId="{43E76928-1BDD-4206-B544-BF93660489FB}" type="presOf" srcId="{3379E4EB-8446-456B-8976-7371A947A064}" destId="{1EB84D50-AB3D-435B-A2F4-06A282BABBB4}" srcOrd="0" destOrd="0" presId="urn:microsoft.com/office/officeart/2005/8/layout/venn1"/>
    <dgm:cxn modelId="{F0986CE2-6C51-4778-813C-DC4E8E59D69F}" type="presOf" srcId="{F405BF67-858D-4687-809A-0729C39D5920}" destId="{A80CF02B-3ADE-4979-9A55-432AE19DEF4E}" srcOrd="0" destOrd="0" presId="urn:microsoft.com/office/officeart/2005/8/layout/venn1"/>
    <dgm:cxn modelId="{EDB772B5-B1D7-4262-B28D-4C25605E5603}" type="presOf" srcId="{D82853E2-BAA8-4577-B4EA-D19953ED5089}" destId="{A26A0B66-6E95-4210-BE77-2EF774FC4FCC}" srcOrd="1" destOrd="0" presId="urn:microsoft.com/office/officeart/2005/8/layout/venn1"/>
    <dgm:cxn modelId="{8BEC09AF-256E-454B-95E9-E5977B9A8B4D}" srcId="{B283AC45-B971-420F-9548-53853F9F0E82}" destId="{3379E4EB-8446-456B-8976-7371A947A064}" srcOrd="0" destOrd="0" parTransId="{B7F0B52E-DB51-489E-BE41-ECBFB6829839}" sibTransId="{D6DBAB2D-E65C-48EA-9050-A7A92CA7D895}"/>
    <dgm:cxn modelId="{95BD5C94-E870-42C9-8A78-3B75E09BFFC9}" srcId="{B283AC45-B971-420F-9548-53853F9F0E82}" destId="{D82853E2-BAA8-4577-B4EA-D19953ED5089}" srcOrd="2" destOrd="0" parTransId="{E2F23E1E-8619-4117-BDD6-A57B58D39C38}" sibTransId="{E0E93846-F224-4EE8-989A-1045F8C31A2A}"/>
    <dgm:cxn modelId="{8681D082-2C5C-4715-BBBC-6B4214F53024}" type="presParOf" srcId="{9E62A88E-E7BB-42A4-99AE-78E48F25C442}" destId="{1EB84D50-AB3D-435B-A2F4-06A282BABBB4}" srcOrd="0" destOrd="0" presId="urn:microsoft.com/office/officeart/2005/8/layout/venn1"/>
    <dgm:cxn modelId="{5997C51A-018E-4311-AE64-36DCD672EF15}" type="presParOf" srcId="{9E62A88E-E7BB-42A4-99AE-78E48F25C442}" destId="{E5DC2794-BD4F-438E-B0ED-10BB9F5ED535}" srcOrd="1" destOrd="0" presId="urn:microsoft.com/office/officeart/2005/8/layout/venn1"/>
    <dgm:cxn modelId="{C0EE3C46-8F7C-4714-9FAF-C0CF8E67BE91}" type="presParOf" srcId="{9E62A88E-E7BB-42A4-99AE-78E48F25C442}" destId="{A80CF02B-3ADE-4979-9A55-432AE19DEF4E}" srcOrd="2" destOrd="0" presId="urn:microsoft.com/office/officeart/2005/8/layout/venn1"/>
    <dgm:cxn modelId="{0EE76D83-093C-4752-BE6F-8667E71A9F14}" type="presParOf" srcId="{9E62A88E-E7BB-42A4-99AE-78E48F25C442}" destId="{AD7BB986-2D07-4A80-B0DA-52B7E29412C7}" srcOrd="3" destOrd="0" presId="urn:microsoft.com/office/officeart/2005/8/layout/venn1"/>
    <dgm:cxn modelId="{F46EF8D2-BD05-4EA7-926F-F221538DBEFD}" type="presParOf" srcId="{9E62A88E-E7BB-42A4-99AE-78E48F25C442}" destId="{FDBECA7B-5AC6-42B1-8B96-D1E8CC326C9A}" srcOrd="4" destOrd="0" presId="urn:microsoft.com/office/officeart/2005/8/layout/venn1"/>
    <dgm:cxn modelId="{F429468E-AB19-4C4D-A7B3-619213A7E8FE}" type="presParOf" srcId="{9E62A88E-E7BB-42A4-99AE-78E48F25C442}" destId="{A26A0B66-6E95-4210-BE77-2EF774FC4FCC}" srcOrd="5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84D50-AB3D-435B-A2F4-06A282BABBB4}">
      <dsp:nvSpPr>
        <dsp:cNvPr id="0" name=""/>
        <dsp:cNvSpPr/>
      </dsp:nvSpPr>
      <dsp:spPr>
        <a:xfrm>
          <a:off x="2971799" y="498908"/>
          <a:ext cx="2286000" cy="2375913"/>
        </a:xfrm>
        <a:prstGeom prst="ellipse">
          <a:avLst/>
        </a:prstGeom>
        <a:solidFill>
          <a:schemeClr val="accent2">
            <a:lumMod val="60000"/>
            <a:lumOff val="40000"/>
            <a:alpha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Chemical</a:t>
          </a:r>
          <a:endParaRPr lang="en-US" sz="2500" b="1" kern="1200" dirty="0"/>
        </a:p>
      </dsp:txBody>
      <dsp:txXfrm>
        <a:off x="3276599" y="914693"/>
        <a:ext cx="1676400" cy="1069160"/>
      </dsp:txXfrm>
    </dsp:sp>
    <dsp:sp modelId="{A80CF02B-3ADE-4979-9A55-432AE19DEF4E}">
      <dsp:nvSpPr>
        <dsp:cNvPr id="0" name=""/>
        <dsp:cNvSpPr/>
      </dsp:nvSpPr>
      <dsp:spPr>
        <a:xfrm>
          <a:off x="3962397" y="1952814"/>
          <a:ext cx="2155055" cy="2171837"/>
        </a:xfrm>
        <a:prstGeom prst="ellipse">
          <a:avLst/>
        </a:prstGeom>
        <a:solidFill>
          <a:schemeClr val="accent3">
            <a:lumMod val="60000"/>
            <a:lumOff val="40000"/>
            <a:alpha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Physical</a:t>
          </a:r>
          <a:endParaRPr lang="en-US" sz="2500" b="1" kern="1200" dirty="0"/>
        </a:p>
      </dsp:txBody>
      <dsp:txXfrm>
        <a:off x="4621485" y="2513873"/>
        <a:ext cx="1293033" cy="1194510"/>
      </dsp:txXfrm>
    </dsp:sp>
    <dsp:sp modelId="{FDBECA7B-5AC6-42B1-8B96-D1E8CC326C9A}">
      <dsp:nvSpPr>
        <dsp:cNvPr id="0" name=""/>
        <dsp:cNvSpPr/>
      </dsp:nvSpPr>
      <dsp:spPr>
        <a:xfrm>
          <a:off x="2285998" y="1964858"/>
          <a:ext cx="2130506" cy="2147750"/>
        </a:xfrm>
        <a:prstGeom prst="ellipse">
          <a:avLst/>
        </a:prstGeom>
        <a:solidFill>
          <a:srgbClr val="E3AFE9">
            <a:alpha val="8470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Biological</a:t>
          </a:r>
          <a:endParaRPr lang="en-US" sz="2500" b="1" kern="1200" dirty="0"/>
        </a:p>
      </dsp:txBody>
      <dsp:txXfrm>
        <a:off x="2486621" y="2519694"/>
        <a:ext cx="1278303" cy="1181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84D50-AB3D-435B-A2F4-06A282BABBB4}">
      <dsp:nvSpPr>
        <dsp:cNvPr id="0" name=""/>
        <dsp:cNvSpPr/>
      </dsp:nvSpPr>
      <dsp:spPr>
        <a:xfrm>
          <a:off x="2757011" y="56574"/>
          <a:ext cx="2715577" cy="2715577"/>
        </a:xfrm>
        <a:prstGeom prst="ellipse">
          <a:avLst/>
        </a:prstGeom>
        <a:solidFill>
          <a:schemeClr val="accent4">
            <a:lumMod val="75000"/>
            <a:alpha val="7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Soil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Conservation</a:t>
          </a:r>
          <a:endParaRPr lang="en-US" sz="2400" b="1" kern="1200" dirty="0"/>
        </a:p>
      </dsp:txBody>
      <dsp:txXfrm>
        <a:off x="3119088" y="531800"/>
        <a:ext cx="1991423" cy="1222010"/>
      </dsp:txXfrm>
    </dsp:sp>
    <dsp:sp modelId="{A80CF02B-3ADE-4979-9A55-432AE19DEF4E}">
      <dsp:nvSpPr>
        <dsp:cNvPr id="0" name=""/>
        <dsp:cNvSpPr/>
      </dsp:nvSpPr>
      <dsp:spPr>
        <a:xfrm>
          <a:off x="3736882" y="1753810"/>
          <a:ext cx="2715577" cy="2715577"/>
        </a:xfrm>
        <a:prstGeom prst="ellipse">
          <a:avLst/>
        </a:prstGeom>
        <a:solidFill>
          <a:schemeClr val="accent6">
            <a:lumMod val="60000"/>
            <a:lumOff val="40000"/>
            <a:alpha val="7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Environmental Protection</a:t>
          </a:r>
          <a:endParaRPr lang="en-US" sz="2000" b="1" kern="1200" dirty="0"/>
        </a:p>
      </dsp:txBody>
      <dsp:txXfrm>
        <a:off x="4567396" y="2455334"/>
        <a:ext cx="1629346" cy="1493567"/>
      </dsp:txXfrm>
    </dsp:sp>
    <dsp:sp modelId="{FDBECA7B-5AC6-42B1-8B96-D1E8CC326C9A}">
      <dsp:nvSpPr>
        <dsp:cNvPr id="0" name=""/>
        <dsp:cNvSpPr/>
      </dsp:nvSpPr>
      <dsp:spPr>
        <a:xfrm>
          <a:off x="1777140" y="1753810"/>
          <a:ext cx="2715577" cy="2715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Soil Productivity</a:t>
          </a:r>
          <a:endParaRPr lang="en-US" sz="2400" b="1" kern="1200" dirty="0"/>
        </a:p>
      </dsp:txBody>
      <dsp:txXfrm>
        <a:off x="2032857" y="2455334"/>
        <a:ext cx="1629346" cy="1493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A9DC4-48FE-4416-829A-1135628B1AF2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5C21C-68A4-4C17-B9FF-30EBAE350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5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Name is still hotly contested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5529DE-7252-43E6-AE80-4403C105675F}" type="slidenum">
              <a:rPr lang="en-US" altLang="en-US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9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5C21C-68A4-4C17-B9FF-30EBAE3508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3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7805" indent="-307805">
              <a:spcAft>
                <a:spcPts val="1293"/>
              </a:spcAft>
              <a:buFont typeface="Arial" pitchFamily="34" charset="0"/>
              <a:buChar char="•"/>
            </a:pPr>
            <a:r>
              <a:rPr lang="en-US" sz="3100" dirty="0"/>
              <a:t>Differences in soil function reflected the positive influence of living roots, reduced soil disturbance, crop diversity, and year-round vegetative cover.</a:t>
            </a:r>
          </a:p>
          <a:p>
            <a:pPr marL="800294" lvl="1" indent="-307805">
              <a:spcAft>
                <a:spcPts val="1293"/>
              </a:spcAft>
              <a:buFont typeface="Arial" pitchFamily="34" charset="0"/>
              <a:buChar char="•"/>
            </a:pPr>
            <a:r>
              <a:rPr lang="en-US" sz="2100" dirty="0"/>
              <a:t>Biomass removal without nutrient replacement (e.g., manure) resulted in significantly lower K.</a:t>
            </a:r>
          </a:p>
          <a:p>
            <a:pPr marL="800294" lvl="1" indent="-307805">
              <a:spcAft>
                <a:spcPts val="1293"/>
              </a:spcAft>
              <a:buFont typeface="Arial" pitchFamily="34" charset="0"/>
              <a:buChar char="•"/>
            </a:pPr>
            <a:r>
              <a:rPr lang="en-US" sz="2100" dirty="0"/>
              <a:t>Mineralizable N was significantly lower following corn (13.2 mg kg</a:t>
            </a:r>
            <a:r>
              <a:rPr lang="en-US" sz="2100" baseline="30000" dirty="0"/>
              <a:t>-1</a:t>
            </a:r>
            <a:r>
              <a:rPr lang="en-US" sz="2100" dirty="0"/>
              <a:t>) than following soybean (36.8 mg kg</a:t>
            </a:r>
            <a:r>
              <a:rPr lang="en-US" sz="2100" baseline="30000" dirty="0"/>
              <a:t>-1</a:t>
            </a:r>
            <a:r>
              <a:rPr lang="en-US" sz="2100" dirty="0" smtClean="0"/>
              <a:t>).</a:t>
            </a:r>
          </a:p>
          <a:p>
            <a:pPr marL="800294" lvl="1" indent="-307805">
              <a:spcAft>
                <a:spcPts val="1293"/>
              </a:spcAft>
              <a:buFont typeface="Arial" pitchFamily="34" charset="0"/>
              <a:buChar char="•"/>
            </a:pPr>
            <a:endParaRPr lang="en-US" sz="2100" dirty="0" smtClean="0"/>
          </a:p>
          <a:p>
            <a:pPr marL="800294" lvl="1" indent="-307805">
              <a:spcAft>
                <a:spcPts val="1293"/>
              </a:spcAft>
              <a:buFont typeface="Arial" pitchFamily="34" charset="0"/>
              <a:buChar char="•"/>
            </a:pPr>
            <a:r>
              <a:rPr lang="en-US" sz="2100" dirty="0" smtClean="0"/>
              <a:t>But here’s the problem. I made this diagram several years ago based on work I did here in Missouri</a:t>
            </a:r>
            <a:r>
              <a:rPr lang="en-US" sz="2100" baseline="0" dirty="0" smtClean="0"/>
              <a:t> conducting soil health assessments across a range of production systems. But as you can see, there are no point estimates or values associated with management – just relative 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370E3-DEB5-4B23-92E6-E009BB427EF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70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what we want to understand and get a handle on,</a:t>
            </a:r>
            <a:r>
              <a:rPr lang="en-US" baseline="0" dirty="0" smtClean="0"/>
              <a:t> but how can we understand and interpret the role of management unless we account for the other factors first?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5C21C-68A4-4C17-B9FF-30EBAE3508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4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5C21C-68A4-4C17-B9FF-30EBAE3508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21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Indices may or may not include: soil taxonomy (from SSURGO or lab data), site information (slope,</a:t>
            </a:r>
            <a:r>
              <a:rPr lang="en-US" baseline="0" dirty="0" smtClean="0"/>
              <a:t> etc.),</a:t>
            </a:r>
            <a:r>
              <a:rPr lang="en-US" dirty="0" smtClean="0"/>
              <a:t> lab data (soil samples, root samples, or yield),</a:t>
            </a:r>
            <a:r>
              <a:rPr lang="en-US" baseline="0" dirty="0" smtClean="0"/>
              <a:t> and/or </a:t>
            </a:r>
            <a:r>
              <a:rPr lang="en-US" smtClean="0"/>
              <a:t>management practices at </a:t>
            </a:r>
            <a:r>
              <a:rPr lang="en-US" dirty="0" smtClean="0"/>
              <a:t>the field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370E3-DEB5-4B23-92E6-E009BB427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Name is still hotly contested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5529DE-7252-43E6-AE80-4403C105675F}" type="slidenum">
              <a:rPr lang="en-US" altLang="en-US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24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5C21C-68A4-4C17-B9FF-30EBAE3508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72406-DFB0-4DFD-92BE-5B29F275DDE4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DFA0-7511-4A3C-A9B2-96101FC72AFB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0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5346-6DD4-4505-B534-2166F1AB3E24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75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E4E7-72DC-482A-8A34-63E452A18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93661-AFB4-44D6-9261-F1DF451E2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A35E3-908B-44ED-80AF-750251E4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6BC2B-9F06-45A7-A9A4-2862CEF30A2B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B4BA8-1F32-47DB-A44E-7361A90F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5547F-E7F5-4A4E-8C2F-5A7FBFF8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6A82-D509-4E61-9F2D-2A61C092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E782-DF47-4500-8A4B-FF02FD94A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C1BC6-A382-4868-AA60-560A2F55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69CC-D04E-494D-9435-FBB4496D9E72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E6D56-E4DB-4BB1-A77C-573D8354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2F502-4EF8-498A-8F6A-6176C39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3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2439-980D-4D6C-9B02-A623789D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1D80D-E2CD-4019-BC13-47D59DABE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04FFE-E293-492C-98D1-5DEEE37D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D891-51D0-456F-8BB8-3896526676B0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61A72-4C5B-4191-9F98-A90703DA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59704-17FB-497D-87C9-B1401507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87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B274-3E82-4B8E-94B5-6A019B2D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4B039-A571-4993-872C-AE97E45EE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DADE8-6688-46E1-A7C3-4982335D6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D6139-5D6D-466F-93CE-378559A0E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711D-25A8-4287-A1C9-A0F1F8EDBFEC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1FDA6-383C-4478-8A44-EE76E8FE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41691-2D71-4361-9F1F-1E79E2E7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8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206A-3B88-4F2D-B91B-871F5F18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C9B70-94D5-4449-9CC7-A7705ACE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7C843-A5F6-4FB1-A57E-527A7B85C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46003-D98E-49A4-B67C-1664316E6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C37D5-CE83-4D56-B1BA-9D09CF726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9B25E3-18AA-4F37-A4E6-07B75678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FE60-ED2C-4ACA-AF3C-C64B258D127F}" type="datetime1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994CE-31E5-4999-AF41-7FC30741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43A90-689B-43D0-8E69-32C66276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84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218C-DACF-423B-A17A-40FFBEA5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D4A3F-E311-40A9-BCA0-BB9E8280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A8A3-5C63-4B09-8C36-EDDE6C501237}" type="datetime1">
              <a:rPr lang="en-US" smtClean="0"/>
              <a:t>11/26/2020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68751-128E-4EEE-8501-E841A346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D9792-3BC2-43C5-A118-A37658CC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3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BF00B-CC68-49A8-AF01-738DA0E3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CCEA-2725-4BAE-BF4E-DAB947491336}" type="datetime1">
              <a:rPr lang="en-US" smtClean="0"/>
              <a:t>11/26/2020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B3A5A-3DB1-4D7D-93C5-B38A0E26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CF675-5834-4DD6-83E4-1393CF05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44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C42A-E492-4180-A3D4-706F96E3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9D86-F232-4FA7-B942-9EEFF7866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3CDCD-81E8-404F-A2A3-44B8C1157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00DA7-E0DE-4D24-9049-178E1A97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1F49-CA55-4744-9A2E-2F238BFAF89E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F598D-77CB-4568-95FC-BD110CDC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1DBDC-1364-4F8A-8379-A6698EB3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A11B-9457-4D8E-95D3-2BA90D158058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05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95E5-B154-45C4-A109-839793B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641D50-8273-437A-A611-8F579AE4D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F81B2-DC5A-4A40-9FAC-3B5A77D9C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0F1A2-0DEB-4EFC-867C-62DEC113D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E1B7-8B7B-4E78-874E-259ED81BC2B2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1A7E9-CC48-4B97-BB3C-28D1966C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44959-8A84-4127-B152-28334FAE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5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CBE9-BDA7-4C77-81BF-B04AB04B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526E4-13FB-4840-97C7-5DAF73C0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0ADC-0437-4FD4-BB76-85F33032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0B871-5FB4-4202-ACF7-FC9E7C849513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E75BA-A6B8-4D55-84CF-6FA37538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30E7F-1A80-4000-A9FE-818B19A87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72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CE0F1-56E6-4D07-B349-49C3D94AA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6C505-0817-4258-8C54-A7EB46822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52BCB-1214-471B-9555-B601E3A9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26-E8ED-4780-A551-10F319093962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7B83-8110-4499-A1C6-A5BA27C7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F0FD1-0AC7-4CE2-8E1F-9B899F76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4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D542-55D4-406D-B588-21997997410D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6EB3-39B3-441A-B16B-763CA27DCBE2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9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1BAE-F45C-4146-9E2B-3203BB9ABE73}" type="datetime1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6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4795-B44D-4E7E-9940-9DA8EBBF753C}" type="datetime1">
              <a:rPr lang="en-US" smtClean="0"/>
              <a:t>11/26/2020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B4604-526E-4936-99D0-4494DDF4F02C}" type="datetime1">
              <a:rPr lang="en-US" smtClean="0"/>
              <a:t>11/26/2020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1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C82C-BAFA-4AFF-8C2A-D112A0DEF09F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5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208F-DEE7-410E-B7AD-7601ABBBF4E9}" type="datetime1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9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8551B-3A4B-4BF0-88B1-16D4D6B9EA2A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41B1C-EEA8-4C07-AB21-8E01D8BF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22583-5E31-459F-B8E1-5E71DE42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F7238-8F66-420F-96FD-690C2C6C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28478-A9A0-47BD-9FC9-86AB75571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E609-2A81-4279-AD6B-D7B20D2E2F7F}" type="datetime1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B83DD-EBAE-44AF-ABB9-9ECE0BAA6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53C05-6F8B-4914-B6EB-4B16F7B63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BB754-0C19-4E00-9206-54BC5662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13" b="2027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808" y="3194013"/>
            <a:ext cx="10854267" cy="2063998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Soil Health Assessment Protocol and Evaluation (SHAPE)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6642" y="5387169"/>
            <a:ext cx="5862036" cy="1341673"/>
          </a:xfrm>
          <a:noFill/>
          <a:effectLst>
            <a:softEdge rad="63500"/>
          </a:effectLst>
        </p:spPr>
        <p:txBody>
          <a:bodyPr anchor="ctr"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Kristen Veum</a:t>
            </a:r>
          </a:p>
          <a:p>
            <a:pPr algn="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Soil Scientist</a:t>
            </a:r>
          </a:p>
          <a:p>
            <a:pPr algn="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USDA Agricultural Research Service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6DAA18A8-9A43-4C24-8994-F99524EB9148}"/>
              </a:ext>
            </a:extLst>
          </p:cNvPr>
          <p:cNvSpPr txBox="1"/>
          <p:nvPr/>
        </p:nvSpPr>
        <p:spPr>
          <a:xfrm>
            <a:off x="320882" y="207201"/>
            <a:ext cx="7441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Potential Climate and Edaphic Factors</a:t>
            </a:r>
            <a:endParaRPr lang="en-US" sz="3000" dirty="0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0652DF6B-B369-4AAD-BCF0-E121C7694AD7}"/>
              </a:ext>
            </a:extLst>
          </p:cNvPr>
          <p:cNvSpPr txBox="1"/>
          <p:nvPr/>
        </p:nvSpPr>
        <p:spPr>
          <a:xfrm>
            <a:off x="320882" y="955946"/>
            <a:ext cx="1166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Potential inherent factors affecting Soil </a:t>
            </a:r>
            <a:r>
              <a:rPr lang="en-US" sz="2400" b="1" u="sng" dirty="0" smtClean="0"/>
              <a:t>Organic C </a:t>
            </a:r>
            <a:r>
              <a:rPr lang="en-US" sz="2400" b="1" u="sng" dirty="0"/>
              <a:t>within the dataset</a:t>
            </a:r>
            <a:endParaRPr lang="en-US" sz="2400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25427EF8-2BBF-4E36-AD9A-E46C2D694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143917"/>
              </p:ext>
            </p:extLst>
          </p:nvPr>
        </p:nvGraphicFramePr>
        <p:xfrm>
          <a:off x="443710" y="1767224"/>
          <a:ext cx="9873997" cy="35219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89440">
                  <a:extLst>
                    <a:ext uri="{9D8B030D-6E8A-4147-A177-3AD203B41FA5}">
                      <a16:colId xmlns:a16="http://schemas.microsoft.com/office/drawing/2014/main" val="2467729506"/>
                    </a:ext>
                  </a:extLst>
                </a:gridCol>
                <a:gridCol w="962669">
                  <a:extLst>
                    <a:ext uri="{9D8B030D-6E8A-4147-A177-3AD203B41FA5}">
                      <a16:colId xmlns:a16="http://schemas.microsoft.com/office/drawing/2014/main" val="2825035513"/>
                    </a:ext>
                  </a:extLst>
                </a:gridCol>
                <a:gridCol w="1323539">
                  <a:extLst>
                    <a:ext uri="{9D8B030D-6E8A-4147-A177-3AD203B41FA5}">
                      <a16:colId xmlns:a16="http://schemas.microsoft.com/office/drawing/2014/main" val="2562625194"/>
                    </a:ext>
                  </a:extLst>
                </a:gridCol>
                <a:gridCol w="1503972">
                  <a:extLst>
                    <a:ext uri="{9D8B030D-6E8A-4147-A177-3AD203B41FA5}">
                      <a16:colId xmlns:a16="http://schemas.microsoft.com/office/drawing/2014/main" val="295189691"/>
                    </a:ext>
                  </a:extLst>
                </a:gridCol>
                <a:gridCol w="1684406">
                  <a:extLst>
                    <a:ext uri="{9D8B030D-6E8A-4147-A177-3AD203B41FA5}">
                      <a16:colId xmlns:a16="http://schemas.microsoft.com/office/drawing/2014/main" val="3246172614"/>
                    </a:ext>
                  </a:extLst>
                </a:gridCol>
                <a:gridCol w="1209971">
                  <a:extLst>
                    <a:ext uri="{9D8B030D-6E8A-4147-A177-3AD203B41FA5}">
                      <a16:colId xmlns:a16="http://schemas.microsoft.com/office/drawing/2014/main" val="3374745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Inherent covariates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Unit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pt-BR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pt-BR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Range</a:t>
                      </a:r>
                      <a:endParaRPr lang="pt-BR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087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Climate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52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Mean annual precipitation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USGS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42 – 3671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7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Mean annual temperature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°C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USGS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-5.6 – 25.3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988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Potential evapotranspiration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mm/yr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UMTS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845 – 2539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417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Wetness index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Calculated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0.03 – 4.16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290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de Martone aridity index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Calculated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1.6 – 305.5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60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Soil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4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Order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SSURGO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Categorical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387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Suborder group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SSURGO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Categorical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58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492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Texture class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SSURGO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Categorical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692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Drainage class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SSURGO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Categorical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360950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18AAB92C-534D-419E-8AF2-5527CCE872B0}"/>
              </a:ext>
            </a:extLst>
          </p:cNvPr>
          <p:cNvSpPr txBox="1"/>
          <p:nvPr/>
        </p:nvSpPr>
        <p:spPr>
          <a:xfrm>
            <a:off x="320882" y="5638801"/>
            <a:ext cx="8017901" cy="77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USGS: United States Geological Survey.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UMTS: University of Montana Terradynamic Simulation Group.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SSURGO: Soil Survey Geographic Database.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0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6DAA18A8-9A43-4C24-8994-F99524EB9148}"/>
              </a:ext>
            </a:extLst>
          </p:cNvPr>
          <p:cNvSpPr txBox="1"/>
          <p:nvPr/>
        </p:nvSpPr>
        <p:spPr>
          <a:xfrm>
            <a:off x="320882" y="207201"/>
            <a:ext cx="7441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Potential Climate and Edaphic Factors</a:t>
            </a:r>
            <a:endParaRPr lang="en-US" sz="3000" dirty="0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0652DF6B-B369-4AAD-BCF0-E121C7694AD7}"/>
              </a:ext>
            </a:extLst>
          </p:cNvPr>
          <p:cNvSpPr txBox="1"/>
          <p:nvPr/>
        </p:nvSpPr>
        <p:spPr>
          <a:xfrm>
            <a:off x="320882" y="955946"/>
            <a:ext cx="1166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Selected inherent factors to score Soil Organic-C</a:t>
            </a:r>
            <a:endParaRPr lang="en-US" sz="2400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25427EF8-2BBF-4E36-AD9A-E46C2D694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22038"/>
              </p:ext>
            </p:extLst>
          </p:nvPr>
        </p:nvGraphicFramePr>
        <p:xfrm>
          <a:off x="443710" y="1767224"/>
          <a:ext cx="9873997" cy="35219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89440">
                  <a:extLst>
                    <a:ext uri="{9D8B030D-6E8A-4147-A177-3AD203B41FA5}">
                      <a16:colId xmlns:a16="http://schemas.microsoft.com/office/drawing/2014/main" val="2467729506"/>
                    </a:ext>
                  </a:extLst>
                </a:gridCol>
                <a:gridCol w="962669">
                  <a:extLst>
                    <a:ext uri="{9D8B030D-6E8A-4147-A177-3AD203B41FA5}">
                      <a16:colId xmlns:a16="http://schemas.microsoft.com/office/drawing/2014/main" val="2825035513"/>
                    </a:ext>
                  </a:extLst>
                </a:gridCol>
                <a:gridCol w="1323539">
                  <a:extLst>
                    <a:ext uri="{9D8B030D-6E8A-4147-A177-3AD203B41FA5}">
                      <a16:colId xmlns:a16="http://schemas.microsoft.com/office/drawing/2014/main" val="2562625194"/>
                    </a:ext>
                  </a:extLst>
                </a:gridCol>
                <a:gridCol w="1503972">
                  <a:extLst>
                    <a:ext uri="{9D8B030D-6E8A-4147-A177-3AD203B41FA5}">
                      <a16:colId xmlns:a16="http://schemas.microsoft.com/office/drawing/2014/main" val="295189691"/>
                    </a:ext>
                  </a:extLst>
                </a:gridCol>
                <a:gridCol w="1684406">
                  <a:extLst>
                    <a:ext uri="{9D8B030D-6E8A-4147-A177-3AD203B41FA5}">
                      <a16:colId xmlns:a16="http://schemas.microsoft.com/office/drawing/2014/main" val="3246172614"/>
                    </a:ext>
                  </a:extLst>
                </a:gridCol>
                <a:gridCol w="1209971">
                  <a:extLst>
                    <a:ext uri="{9D8B030D-6E8A-4147-A177-3AD203B41FA5}">
                      <a16:colId xmlns:a16="http://schemas.microsoft.com/office/drawing/2014/main" val="3374745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Inherent covariates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Unit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pt-BR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pt-BR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Range</a:t>
                      </a:r>
                      <a:endParaRPr lang="pt-BR" sz="18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087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Climate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52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Mean annual precipitation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USGS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42 – 3671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73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Mean annual temperature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°C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USGS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-5.6 – 25.3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988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Potential evapotranspiration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mm/yr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UMTS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845 – 2539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417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Wetness index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Calculated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0.03 – 4.16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290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de Martone aridity index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Calculated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Quantitative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1.6 – 305.5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60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Soil</a:t>
                      </a:r>
                      <a:endParaRPr lang="pt-BR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14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Order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SSURGO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Categorical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387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Suborder group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SSURGO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Categorical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58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492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Texture class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SSURGO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Categorical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92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Drainage class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SSURGO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Categorical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pt-BR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pt-BR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360950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18AAB92C-534D-419E-8AF2-5527CCE872B0}"/>
              </a:ext>
            </a:extLst>
          </p:cNvPr>
          <p:cNvSpPr txBox="1"/>
          <p:nvPr/>
        </p:nvSpPr>
        <p:spPr>
          <a:xfrm>
            <a:off x="443710" y="5638801"/>
            <a:ext cx="8017901" cy="77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USGS: United States Geological Survey.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UMTS: University of Montana Terradynamic Simulation Group.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SSURGO: Soil Survey Geographic Database.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35" y="252981"/>
            <a:ext cx="9339878" cy="83210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Statistical Approach and Dataset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9600" y="1085088"/>
            <a:ext cx="10960100" cy="5401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</a:pPr>
            <a:r>
              <a:rPr lang="en-US" dirty="0" smtClean="0"/>
              <a:t>Expands </a:t>
            </a:r>
            <a:r>
              <a:rPr lang="en-US" dirty="0"/>
              <a:t>on </a:t>
            </a:r>
            <a:r>
              <a:rPr lang="en-US" dirty="0" smtClean="0"/>
              <a:t>concepts from the Soil </a:t>
            </a:r>
            <a:r>
              <a:rPr lang="en-US" dirty="0"/>
              <a:t>Management Assessment Framework (SMAF) and the Comprehensive Assessment of Soil Health (CASH</a:t>
            </a:r>
            <a:r>
              <a:rPr lang="en-US" dirty="0" smtClean="0"/>
              <a:t>)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Accounts for edaphic and climate factors at the continental scale and assigns scores relative to a defined </a:t>
            </a:r>
            <a:r>
              <a:rPr lang="en-US" b="1" dirty="0" smtClean="0">
                <a:solidFill>
                  <a:srgbClr val="C00000"/>
                </a:solidFill>
              </a:rPr>
              <a:t>soil peer group, or cohort.</a:t>
            </a:r>
          </a:p>
          <a:p>
            <a:pPr marL="800100" lvl="1" indent="-342900">
              <a:spcAft>
                <a:spcPts val="600"/>
              </a:spcAft>
            </a:pPr>
            <a:r>
              <a:rPr lang="en-US" dirty="0" smtClean="0"/>
              <a:t>Peer groups are defined </a:t>
            </a:r>
            <a:r>
              <a:rPr lang="en-US" dirty="0"/>
              <a:t>by five soil texture </a:t>
            </a:r>
            <a:r>
              <a:rPr lang="en-US" dirty="0" smtClean="0"/>
              <a:t>groups </a:t>
            </a:r>
            <a:r>
              <a:rPr lang="en-US" dirty="0"/>
              <a:t>and five soil suborder </a:t>
            </a:r>
            <a:r>
              <a:rPr lang="en-US" dirty="0" smtClean="0"/>
              <a:t>groups, </a:t>
            </a:r>
            <a:r>
              <a:rPr lang="en-US" dirty="0"/>
              <a:t>and adjusted for continuous climate variables: mean annual temperature and </a:t>
            </a:r>
            <a:r>
              <a:rPr lang="en-US" dirty="0" smtClean="0"/>
              <a:t>precipitation</a:t>
            </a:r>
          </a:p>
          <a:p>
            <a:pPr marL="800100" lvl="1" indent="-342900">
              <a:spcAft>
                <a:spcPts val="600"/>
              </a:spcAft>
            </a:pPr>
            <a:r>
              <a:rPr lang="en-US" dirty="0"/>
              <a:t>S</a:t>
            </a:r>
            <a:r>
              <a:rPr lang="en-US" dirty="0" smtClean="0"/>
              <a:t>coring </a:t>
            </a:r>
            <a:r>
              <a:rPr lang="en-US" dirty="0"/>
              <a:t>curves are </a:t>
            </a:r>
            <a:r>
              <a:rPr lang="en-US" b="1" dirty="0">
                <a:solidFill>
                  <a:srgbClr val="C00000"/>
                </a:solidFill>
              </a:rPr>
              <a:t>Bayesian model-based estimates </a:t>
            </a:r>
            <a:r>
              <a:rPr lang="en-US" dirty="0"/>
              <a:t>of the conditional cumulative distribution function (CDF) for </a:t>
            </a:r>
            <a:r>
              <a:rPr lang="en-US" dirty="0" smtClean="0"/>
              <a:t>a given </a:t>
            </a:r>
            <a:r>
              <a:rPr lang="en-US" dirty="0"/>
              <a:t>soil peer </a:t>
            </a:r>
            <a:r>
              <a:rPr lang="en-US" dirty="0" smtClean="0"/>
              <a:t>group.</a:t>
            </a:r>
          </a:p>
          <a:p>
            <a:pPr marL="800100" lvl="1" indent="-342900">
              <a:spcAft>
                <a:spcPts val="600"/>
              </a:spcAft>
            </a:pPr>
            <a:r>
              <a:rPr lang="en-US" dirty="0" smtClean="0"/>
              <a:t>Produce </a:t>
            </a:r>
            <a:r>
              <a:rPr lang="en-US" dirty="0"/>
              <a:t>scores between 0 and 1 (0 to 100%) for measured SOC values that reflect the quantile or position within the conditional CDF along with </a:t>
            </a:r>
            <a:r>
              <a:rPr lang="en-US" b="1" dirty="0">
                <a:solidFill>
                  <a:srgbClr val="C00000"/>
                </a:solidFill>
              </a:rPr>
              <a:t>measures of uncertainty</a:t>
            </a:r>
            <a:r>
              <a:rPr lang="en-US" dirty="0"/>
              <a:t>. </a:t>
            </a:r>
            <a:endParaRPr lang="en-US" dirty="0" smtClean="0"/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Soil </a:t>
            </a:r>
            <a:r>
              <a:rPr lang="en-US" dirty="0"/>
              <a:t>organic carbon (SOC) </a:t>
            </a:r>
            <a:r>
              <a:rPr lang="en-US" dirty="0" smtClean="0"/>
              <a:t>curves developed using a dataset of 14,680 observations from across the U.S.</a:t>
            </a:r>
          </a:p>
          <a:p>
            <a:pPr marL="800100" lvl="1" indent="-342900">
              <a:spcAft>
                <a:spcPts val="600"/>
              </a:spcAft>
            </a:pPr>
            <a:r>
              <a:rPr lang="en-US" dirty="0" smtClean="0"/>
              <a:t>Data from the literature, Cornell Soil Health Laboratory, and NRCS Kellogg Soil Survey Laboratory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FFE4A609-DD25-4B96-A544-557AF0DA14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8"/>
          <a:stretch/>
        </p:blipFill>
        <p:spPr bwMode="auto">
          <a:xfrm>
            <a:off x="2286000" y="1290939"/>
            <a:ext cx="6687312" cy="5276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39275144-AEA4-4B9A-9A92-7A7B2B3BD327}"/>
              </a:ext>
            </a:extLst>
          </p:cNvPr>
          <p:cNvSpPr txBox="1"/>
          <p:nvPr/>
        </p:nvSpPr>
        <p:spPr>
          <a:xfrm>
            <a:off x="427173" y="289308"/>
            <a:ext cx="3730807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SOC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scoring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curves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1A758E10-3ADC-4871-BC7D-8A4B4F25252F}"/>
              </a:ext>
            </a:extLst>
          </p:cNvPr>
          <p:cNvSpPr txBox="1"/>
          <p:nvPr/>
        </p:nvSpPr>
        <p:spPr>
          <a:xfrm>
            <a:off x="2116878" y="853552"/>
            <a:ext cx="7776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Vertical bars </a:t>
            </a:r>
            <a:r>
              <a:rPr lang="en-US" sz="1600" dirty="0" smtClean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hypothetical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 of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2.0%;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horizontal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bars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scores within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peer group.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522" y="381000"/>
            <a:ext cx="11715344" cy="1215697"/>
          </a:xfrm>
        </p:spPr>
        <p:txBody>
          <a:bodyPr rtlCol="0">
            <a:noAutofit/>
          </a:bodyPr>
          <a:lstStyle/>
          <a:p>
            <a:pPr marL="222250" defTabSz="1041400">
              <a:defRPr/>
            </a:pPr>
            <a:r>
              <a:rPr lang="en-US" sz="4400" b="1" i="1" dirty="0" smtClean="0"/>
              <a:t>SHAPE </a:t>
            </a:r>
            <a:r>
              <a:rPr lang="en-US" sz="3200" b="1" i="1" dirty="0" smtClean="0"/>
              <a:t>Shiny App</a:t>
            </a:r>
            <a:r>
              <a:rPr lang="en-US" sz="4400" b="1" i="1" dirty="0" smtClean="0"/>
              <a:t/>
            </a:r>
            <a:br>
              <a:rPr lang="en-US" sz="4400" b="1" i="1" dirty="0" smtClean="0"/>
            </a:br>
            <a:endParaRPr lang="en-US" sz="4000" i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485900" y="1117600"/>
            <a:ext cx="9359900" cy="4202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55" y="1210702"/>
            <a:ext cx="7371945" cy="5499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12" y="6147061"/>
            <a:ext cx="1925954" cy="5630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35" y="252981"/>
            <a:ext cx="9339878" cy="99060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Ongoing and Future Work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55904" y="1085088"/>
            <a:ext cx="10570464" cy="5401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Expanding to a wide range of soil </a:t>
            </a:r>
            <a:r>
              <a:rPr lang="en-US" dirty="0" smtClean="0"/>
              <a:t>properties </a:t>
            </a:r>
            <a:r>
              <a:rPr lang="en-US" dirty="0"/>
              <a:t>(soil health indicators) </a:t>
            </a:r>
            <a:endParaRPr lang="en-US" dirty="0" smtClean="0"/>
          </a:p>
          <a:p>
            <a:pPr lvl="1">
              <a:spcAft>
                <a:spcPts val="600"/>
              </a:spcAft>
            </a:pPr>
            <a:r>
              <a:rPr lang="en-US" dirty="0" smtClean="0"/>
              <a:t>Active </a:t>
            </a:r>
            <a:r>
              <a:rPr lang="en-US" dirty="0"/>
              <a:t>carbon, ACE protein, soil respiration, aggregate </a:t>
            </a:r>
            <a:r>
              <a:rPr lang="en-US" dirty="0" smtClean="0"/>
              <a:t>stability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Long term - </a:t>
            </a:r>
            <a:r>
              <a:rPr lang="en-US" dirty="0"/>
              <a:t>e</a:t>
            </a:r>
            <a:r>
              <a:rPr lang="en-US" dirty="0" smtClean="0"/>
              <a:t>nzymes or molecular data?</a:t>
            </a:r>
            <a:endParaRPr lang="en-US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Versatility: expanding methods for a given indicator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Conversion factors or modelling separately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urrently </a:t>
            </a:r>
            <a:r>
              <a:rPr lang="en-US" dirty="0"/>
              <a:t>developing a</a:t>
            </a:r>
            <a:r>
              <a:rPr lang="en-US" dirty="0" smtClean="0"/>
              <a:t> </a:t>
            </a:r>
            <a:r>
              <a:rPr lang="en-US" dirty="0"/>
              <a:t>spatially explicit version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Soil </a:t>
            </a:r>
            <a:r>
              <a:rPr lang="en-US" dirty="0"/>
              <a:t>profile information and land use categories to facilitate more detailed management </a:t>
            </a:r>
            <a:r>
              <a:rPr lang="en-US" dirty="0" smtClean="0"/>
              <a:t>assessment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Refine the SHAPE Dashboard App: user-friendly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Continuously refine the underlying models as data becomes available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110" y="1929781"/>
            <a:ext cx="1650589" cy="21860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35" y="252981"/>
            <a:ext cx="9339878" cy="636019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Challenges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55904" y="889000"/>
            <a:ext cx="10570464" cy="55971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Obtaining data to improve spatial coverage and representation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Scale = continental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Identify regional gaps in each indicator dataset to target </a:t>
            </a:r>
            <a:r>
              <a:rPr lang="en-US" dirty="0" smtClean="0"/>
              <a:t>data collection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Lab to lab variability and hurdles facing labs new to soil health measurements and standardized protocols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Provide decision-based </a:t>
            </a:r>
            <a:r>
              <a:rPr lang="en-US" dirty="0" smtClean="0"/>
              <a:t>recommendations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Link indicator values back to ecosystem services and establish thresholds or expectations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Value-laden, regionally specific, change over time</a:t>
            </a:r>
            <a:r>
              <a:rPr lang="en-US" dirty="0"/>
              <a:t>, tradeoffs (e.g., provisioning and environmental protection) </a:t>
            </a:r>
            <a:endParaRPr lang="en-US" dirty="0" smtClean="0"/>
          </a:p>
          <a:p>
            <a:pPr lvl="1">
              <a:spcAft>
                <a:spcPts val="600"/>
              </a:spcAft>
            </a:pPr>
            <a:r>
              <a:rPr lang="en-US" dirty="0"/>
              <a:t>Value-based interpretation of improved soil health ($, yield, etc</a:t>
            </a:r>
            <a:r>
              <a:rPr lang="en-US" dirty="0" smtClean="0"/>
              <a:t>.)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 smtClean="0"/>
              <a:t>Compare production land to native ecosystems? Broad or narrow context?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610" y="6038759"/>
            <a:ext cx="2229853" cy="651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4" y="1825625"/>
            <a:ext cx="10744671" cy="33238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220455"/>
            <a:ext cx="10854267" cy="206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Soil Health Assessment Protocol and Evaluation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27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956" y="241038"/>
            <a:ext cx="11715344" cy="2206559"/>
          </a:xfrm>
        </p:spPr>
        <p:txBody>
          <a:bodyPr rtlCol="0">
            <a:noAutofit/>
          </a:bodyPr>
          <a:lstStyle/>
          <a:p>
            <a:pPr marL="222250" defTabSz="1041400">
              <a:defRPr/>
            </a:pPr>
            <a:r>
              <a:rPr lang="en-US" sz="4400" b="1" i="1" dirty="0" smtClean="0"/>
              <a:t>Soil Health Assessment Protocol and Evaluation (SHAPE)</a:t>
            </a:r>
            <a:br>
              <a:rPr lang="en-US" sz="4400" b="1" i="1" dirty="0" smtClean="0"/>
            </a:br>
            <a:r>
              <a:rPr lang="en-US" sz="3200" b="1" i="1" dirty="0" smtClean="0"/>
              <a:t>SOC Scoring Curves</a:t>
            </a:r>
            <a:r>
              <a:rPr lang="en-US" sz="4400" b="1" i="1" dirty="0" smtClean="0"/>
              <a:t/>
            </a:r>
            <a:br>
              <a:rPr lang="en-US" sz="4400" b="1" i="1" dirty="0" smtClean="0"/>
            </a:br>
            <a:endParaRPr lang="en-US" sz="4000" i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859792" y="1947302"/>
            <a:ext cx="8839200" cy="0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6"/>
          <p:cNvSpPr txBox="1">
            <a:spLocks/>
          </p:cNvSpPr>
          <p:nvPr/>
        </p:nvSpPr>
        <p:spPr>
          <a:xfrm>
            <a:off x="4151499" y="2229056"/>
            <a:ext cx="7405501" cy="2849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en-US" sz="2800" b="1" u="sng" dirty="0" smtClean="0"/>
              <a:t>Collaborators</a:t>
            </a:r>
          </a:p>
          <a:p>
            <a:pPr>
              <a:spcBef>
                <a:spcPts val="600"/>
              </a:spcBef>
            </a:pPr>
            <a:r>
              <a:rPr lang="en-US" altLang="en-US" b="1" dirty="0" smtClean="0"/>
              <a:t>Kristen Veum, </a:t>
            </a:r>
            <a:r>
              <a:rPr lang="en-US" altLang="en-US" b="1" dirty="0"/>
              <a:t>Marcio </a:t>
            </a:r>
            <a:r>
              <a:rPr lang="en-US" altLang="en-US" b="1" dirty="0" smtClean="0"/>
              <a:t>Nunes, Doug Karlen</a:t>
            </a:r>
            <a:r>
              <a:rPr lang="en-US" altLang="en-US" b="1" dirty="0"/>
              <a:t>, &amp; Tom </a:t>
            </a:r>
            <a:r>
              <a:rPr lang="en-US" altLang="en-US" b="1" dirty="0" smtClean="0"/>
              <a:t>Moorman: ARS/ORISE</a:t>
            </a:r>
          </a:p>
          <a:p>
            <a:pPr>
              <a:spcBef>
                <a:spcPts val="600"/>
              </a:spcBef>
            </a:pPr>
            <a:endParaRPr lang="en-US" altLang="en-US" sz="1050" b="1" dirty="0" smtClean="0"/>
          </a:p>
          <a:p>
            <a:pPr>
              <a:spcBef>
                <a:spcPts val="600"/>
              </a:spcBef>
            </a:pPr>
            <a:r>
              <a:rPr lang="en-US" altLang="en-US" b="1" dirty="0" smtClean="0"/>
              <a:t>Skye </a:t>
            </a:r>
            <a:r>
              <a:rPr lang="en-US" altLang="en-US" b="1" dirty="0"/>
              <a:t>Wills &amp; Cathy </a:t>
            </a:r>
            <a:r>
              <a:rPr lang="en-US" altLang="en-US" b="1" dirty="0" smtClean="0"/>
              <a:t>Seybold: NRCS</a:t>
            </a:r>
          </a:p>
          <a:p>
            <a:pPr>
              <a:spcBef>
                <a:spcPts val="600"/>
              </a:spcBef>
            </a:pPr>
            <a:endParaRPr lang="en-US" altLang="en-US" sz="1050" b="1" dirty="0"/>
          </a:p>
          <a:p>
            <a:pPr>
              <a:spcBef>
                <a:spcPts val="600"/>
              </a:spcBef>
            </a:pPr>
            <a:r>
              <a:rPr lang="en-US" altLang="en-US" b="1" dirty="0" smtClean="0"/>
              <a:t>Scott </a:t>
            </a:r>
            <a:r>
              <a:rPr lang="en-US" altLang="en-US" b="1" dirty="0" err="1"/>
              <a:t>Holan</a:t>
            </a:r>
            <a:r>
              <a:rPr lang="en-US" altLang="en-US" b="1" dirty="0"/>
              <a:t> &amp; Paul </a:t>
            </a:r>
            <a:r>
              <a:rPr lang="en-US" altLang="en-US" b="1" dirty="0" smtClean="0"/>
              <a:t>Parker: University of Missouri, Dept. of Statistics</a:t>
            </a:r>
          </a:p>
          <a:p>
            <a:pPr>
              <a:spcBef>
                <a:spcPts val="600"/>
              </a:spcBef>
            </a:pPr>
            <a:endParaRPr lang="en-US" altLang="en-US" sz="1050" b="1" dirty="0"/>
          </a:p>
          <a:p>
            <a:pPr>
              <a:spcBef>
                <a:spcPts val="600"/>
              </a:spcBef>
            </a:pPr>
            <a:r>
              <a:rPr lang="en-US" altLang="en-US" b="1" dirty="0" smtClean="0"/>
              <a:t>Harold van Es &amp; Joseph Amsili: Cornell University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3" y="2675930"/>
            <a:ext cx="3962306" cy="2955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912" y="6294922"/>
            <a:ext cx="1925954" cy="5630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1974" y="616961"/>
            <a:ext cx="4724400" cy="133292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Indicators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represent soil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ecosystem services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810000" y="236439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0" y="1252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3657600" y="2590800"/>
            <a:ext cx="381000" cy="2962364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639668" y="4953000"/>
            <a:ext cx="4361333" cy="600164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2254982" y="5253082"/>
            <a:ext cx="169522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Health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199" y="20947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Agricultural Continuum of Soil Health</a:t>
            </a:r>
            <a:endParaRPr lang="en-US" b="1" dirty="0"/>
          </a:p>
        </p:txBody>
      </p:sp>
      <p:sp>
        <p:nvSpPr>
          <p:cNvPr id="4" name="Left-Right Arrow 3"/>
          <p:cNvSpPr/>
          <p:nvPr/>
        </p:nvSpPr>
        <p:spPr>
          <a:xfrm>
            <a:off x="1286933" y="1409541"/>
            <a:ext cx="9872133" cy="605541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633" y="2938055"/>
            <a:ext cx="1730620" cy="369332"/>
          </a:xfrm>
          <a:prstGeom prst="rect">
            <a:avLst/>
          </a:prstGeom>
          <a:solidFill>
            <a:srgbClr val="F5E4E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Restored Prairie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5702" y="2476835"/>
            <a:ext cx="1676399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No-Till + Cover Crop + Rotation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2521" y="1940243"/>
            <a:ext cx="2883995" cy="369332"/>
          </a:xfrm>
          <a:prstGeom prst="rect">
            <a:avLst/>
          </a:prstGeom>
          <a:solidFill>
            <a:srgbClr val="F5E4E3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Pasture/Forage/Hay/Biofuel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63685" y="2392221"/>
            <a:ext cx="102770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Tillage + Rotation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57571" y="2041415"/>
            <a:ext cx="1524001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Tillage + Monoculture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8719" y="1958793"/>
            <a:ext cx="184664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No-Till + Rotation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07646" y="120009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/>
              </a:rPr>
              <a:t>Higher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32610" y="1209485"/>
            <a:ext cx="84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/>
              </a:rPr>
              <a:t>Lower</a:t>
            </a:r>
          </a:p>
        </p:txBody>
      </p:sp>
      <p:sp>
        <p:nvSpPr>
          <p:cNvPr id="37" name="Left Brace 36"/>
          <p:cNvSpPr/>
          <p:nvPr/>
        </p:nvSpPr>
        <p:spPr>
          <a:xfrm rot="16200000">
            <a:off x="3464358" y="1951160"/>
            <a:ext cx="568294" cy="4245811"/>
          </a:xfrm>
          <a:prstGeom prst="leftBrac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 rot="16200000">
            <a:off x="8095713" y="1633526"/>
            <a:ext cx="568294" cy="4881079"/>
          </a:xfrm>
          <a:prstGeom prst="leftBrac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28338" y="4440556"/>
            <a:ext cx="249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Perennial Systems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30402" y="4433932"/>
            <a:ext cx="3419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/>
              </a:rPr>
              <a:t>Annual Cropping Systems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00666" y="5486400"/>
            <a:ext cx="1048173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spcBef>
                <a:spcPts val="600"/>
              </a:spcBef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Veum KS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Goyne KW, Kremer RJ, Miles RJ, Sudduth KA (2014) Biological indicators of soil quality and soil organic matter characteristics in an agricultural management continuum. 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Biogeochemistry</a:t>
            </a:r>
          </a:p>
          <a:p>
            <a:pPr indent="-228600">
              <a:spcBef>
                <a:spcPts val="600"/>
              </a:spcBef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Veum KS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Kremer RJ, Sudduth KA, Kitchen NR, Lerch RN, Baffaut C, Stott DE, Karlen DL, Sadler EJ (2015) Conservation effects on soil quality indicators in the Missouri Salt River Basin. 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J. Soil Water </a:t>
            </a:r>
            <a:r>
              <a:rPr lang="en-US" sz="1600" b="1" dirty="0" err="1">
                <a:solidFill>
                  <a:prstClr val="black"/>
                </a:solidFill>
                <a:latin typeface="Calibri"/>
              </a:rPr>
              <a:t>Conserv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73474" y="2445104"/>
            <a:ext cx="2608995" cy="369332"/>
          </a:xfrm>
          <a:prstGeom prst="rect">
            <a:avLst/>
          </a:prstGeom>
          <a:solidFill>
            <a:srgbClr val="F5E4E3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Cool/Warm-Season CRP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79860" y="3191427"/>
            <a:ext cx="1770389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Tillage + Manure + Monoculture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0C148-A12E-43B6-8DDE-93BD92F903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50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59" y="52671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Interpretation </a:t>
            </a:r>
            <a:r>
              <a:rPr lang="en-US" dirty="0" smtClean="0"/>
              <a:t>of Soil </a:t>
            </a:r>
            <a:r>
              <a:rPr lang="en-US" dirty="0"/>
              <a:t>Health </a:t>
            </a:r>
            <a:r>
              <a:rPr lang="en-US" dirty="0" smtClean="0"/>
              <a:t>Indicators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4000" i="1" dirty="0" smtClean="0"/>
              <a:t>Incorporating Inherent Soil Properties</a:t>
            </a:r>
            <a:br>
              <a:rPr lang="en-US" sz="4000" i="1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59" y="1852282"/>
            <a:ext cx="5656115" cy="3545546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600974" y="1953882"/>
            <a:ext cx="57108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Vegetation</a:t>
            </a:r>
          </a:p>
          <a:p>
            <a:r>
              <a:rPr lang="en-US" dirty="0" smtClean="0"/>
              <a:t>Climate</a:t>
            </a:r>
          </a:p>
          <a:p>
            <a:r>
              <a:rPr lang="en-US" dirty="0" smtClean="0"/>
              <a:t>Parent Material</a:t>
            </a:r>
          </a:p>
          <a:p>
            <a:r>
              <a:rPr lang="en-US" dirty="0" smtClean="0"/>
              <a:t>Time</a:t>
            </a:r>
          </a:p>
          <a:p>
            <a:r>
              <a:rPr lang="en-US" dirty="0" smtClean="0"/>
              <a:t>Topography/Relief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C00000"/>
                </a:solidFill>
              </a:rPr>
              <a:t>Management (Human Factor)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759"/>
            <a:ext cx="10515600" cy="1073149"/>
          </a:xfrm>
        </p:spPr>
        <p:txBody>
          <a:bodyPr/>
          <a:lstStyle/>
          <a:p>
            <a:r>
              <a:rPr lang="en-US" dirty="0" err="1" smtClean="0"/>
              <a:t>Pedology</a:t>
            </a:r>
            <a:r>
              <a:rPr lang="en-US" dirty="0" smtClean="0"/>
              <a:t> → Management → </a:t>
            </a:r>
            <a:r>
              <a:rPr lang="en-US" dirty="0"/>
              <a:t>S</a:t>
            </a:r>
            <a:r>
              <a:rPr lang="en-US" dirty="0" smtClean="0"/>
              <a:t>oil Health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1971"/>
            <a:ext cx="5763208" cy="4351338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6787978" y="3284376"/>
            <a:ext cx="900446" cy="93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874994" y="2407298"/>
            <a:ext cx="1539551" cy="153955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51059" y="4135508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Kristen ITC" panose="03050502040202030202" pitchFamily="66" charset="0"/>
              </a:rPr>
              <a:t>MANAGEMENT</a:t>
            </a:r>
            <a:endParaRPr lang="en-US" sz="1600" dirty="0">
              <a:latin typeface="Kristen ITC" panose="03050502040202030202" pitchFamily="66" charset="0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9803232" y="2036406"/>
            <a:ext cx="460441" cy="249593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24162" y="2611404"/>
            <a:ext cx="2850978" cy="134594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3"/>
          <p:cNvSpPr txBox="1"/>
          <p:nvPr/>
        </p:nvSpPr>
        <p:spPr>
          <a:xfrm>
            <a:off x="10476680" y="2991986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Kristen ITC" panose="03050502040202030202" pitchFamily="66" charset="0"/>
              </a:rPr>
              <a:t>SOIL</a:t>
            </a:r>
          </a:p>
          <a:p>
            <a:pPr algn="ctr"/>
            <a:r>
              <a:rPr lang="en-US" dirty="0" smtClean="0">
                <a:latin typeface="Kristen ITC" panose="03050502040202030202" pitchFamily="66" charset="0"/>
              </a:rPr>
              <a:t>HEALTH</a:t>
            </a:r>
            <a:endParaRPr lang="en-US" dirty="0">
              <a:latin typeface="Kristen ITC" panose="03050502040202030202" pitchFamily="66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95" y="2857209"/>
            <a:ext cx="687078" cy="5346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3" r="27646"/>
          <a:stretch/>
        </p:blipFill>
        <p:spPr>
          <a:xfrm>
            <a:off x="8867543" y="2991986"/>
            <a:ext cx="355459" cy="6200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86" y="3426337"/>
            <a:ext cx="350788" cy="4466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52" y="2532490"/>
            <a:ext cx="646651" cy="4732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0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39" y="3529771"/>
            <a:ext cx="3736125" cy="2766168"/>
          </a:xfrm>
          <a:prstGeom prst="rect">
            <a:avLst/>
          </a:prstGeom>
          <a:ln w="317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011" y="246620"/>
            <a:ext cx="10515600" cy="9791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Site Considerations for Soil Health Assessment: Climate, Soil, Vegetation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2"/>
          <a:stretch/>
        </p:blipFill>
        <p:spPr>
          <a:xfrm>
            <a:off x="7086600" y="809905"/>
            <a:ext cx="4112703" cy="313577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641" y="2878998"/>
            <a:ext cx="3991911" cy="3547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552" y="1681994"/>
            <a:ext cx="3537024" cy="2829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082" y="2878998"/>
            <a:ext cx="4457971" cy="275789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710" y="560077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Applied Agricultural Soil Health Indices </a:t>
            </a:r>
            <a:r>
              <a:rPr lang="en-US" sz="3600" dirty="0" smtClean="0"/>
              <a:t>Based on </a:t>
            </a:r>
            <a:r>
              <a:rPr lang="en-US" sz="3600" dirty="0"/>
              <a:t>L</a:t>
            </a:r>
            <a:r>
              <a:rPr lang="en-US" sz="3600" dirty="0" smtClean="0"/>
              <a:t>aboratory Indicators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9710" y="1694505"/>
            <a:ext cx="9722069" cy="44645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Soil Management Assessment Framework (SMAF)</a:t>
            </a:r>
          </a:p>
          <a:p>
            <a:pPr lvl="1"/>
            <a:r>
              <a:rPr lang="en-US" dirty="0" smtClean="0"/>
              <a:t>Uses soil taxonomy and site characteristics for up to 13 indicators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on-linear scoring curves based on limited data and expert opinion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Comprehensive Assessment of Soil Health (CASH)</a:t>
            </a:r>
            <a:endParaRPr lang="en-US" dirty="0" smtClean="0"/>
          </a:p>
          <a:p>
            <a:pPr lvl="1"/>
            <a:r>
              <a:rPr lang="en-US" dirty="0" smtClean="0"/>
              <a:t>Developed for the New York area, recently expanded to the Midwest</a:t>
            </a:r>
          </a:p>
          <a:p>
            <a:pPr lvl="1"/>
            <a:r>
              <a:rPr lang="en-US" dirty="0" smtClean="0"/>
              <a:t>Cumulative Normal Distribution (CND), texture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USDA-NRCS Soil Health Division and USDA-ARS </a:t>
            </a:r>
            <a:r>
              <a:rPr lang="en-US" dirty="0"/>
              <a:t>initiated a </a:t>
            </a:r>
            <a:r>
              <a:rPr lang="en-US" dirty="0" smtClean="0"/>
              <a:t>project </a:t>
            </a:r>
            <a:r>
              <a:rPr lang="en-US" dirty="0"/>
              <a:t>focused on indicator interpretation and tool </a:t>
            </a:r>
            <a:r>
              <a:rPr lang="en-US" dirty="0" smtClean="0"/>
              <a:t>development in </a:t>
            </a:r>
            <a:r>
              <a:rPr lang="en-US" dirty="0"/>
              <a:t>2017. </a:t>
            </a:r>
            <a:endParaRPr lang="en-US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A</a:t>
            </a:r>
            <a:r>
              <a:rPr lang="en-US" dirty="0" smtClean="0"/>
              <a:t>greement 67-3A75-17-391: </a:t>
            </a:r>
            <a:r>
              <a:rPr lang="en-US" i="1" dirty="0" smtClean="0"/>
              <a:t>ARS </a:t>
            </a:r>
            <a:r>
              <a:rPr lang="en-US" i="1" dirty="0"/>
              <a:t>Soil Management Assessment Framework meta-analysis for indicator interpretations and tool development for use by NRCS Conservation </a:t>
            </a:r>
            <a:r>
              <a:rPr lang="en-US" i="1" dirty="0" smtClean="0"/>
              <a:t>Planners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41B1C-EEA8-4C07-AB21-8E01D8BF7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3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871F093-3828-4F8E-849E-2D22C96C5AFB}"/>
              </a:ext>
            </a:extLst>
          </p:cNvPr>
          <p:cNvSpPr txBox="1"/>
          <p:nvPr/>
        </p:nvSpPr>
        <p:spPr>
          <a:xfrm>
            <a:off x="1091820" y="1388127"/>
            <a:ext cx="55354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 across the 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</a:t>
            </a:r>
            <a:r>
              <a:rPr lang="en-US" sz="2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50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14680  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DAA18A8-9A43-4C24-8994-F99524EB9148}"/>
              </a:ext>
            </a:extLst>
          </p:cNvPr>
          <p:cNvSpPr txBox="1"/>
          <p:nvPr/>
        </p:nvSpPr>
        <p:spPr>
          <a:xfrm>
            <a:off x="2161875" y="733983"/>
            <a:ext cx="33001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Organic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Carbon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0ABBD53-2524-4DA6-805D-501AB74FFF0A}"/>
              </a:ext>
            </a:extLst>
          </p:cNvPr>
          <p:cNvGrpSpPr/>
          <p:nvPr/>
        </p:nvGrpSpPr>
        <p:grpSpPr>
          <a:xfrm>
            <a:off x="619058" y="1893282"/>
            <a:ext cx="6153217" cy="3580418"/>
            <a:chOff x="619058" y="1497494"/>
            <a:chExt cx="6153217" cy="33729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E84983-27D2-41EA-877F-438549299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110" r="16434"/>
            <a:stretch/>
          </p:blipFill>
          <p:spPr>
            <a:xfrm>
              <a:off x="619058" y="1497494"/>
              <a:ext cx="6153217" cy="3372965"/>
            </a:xfrm>
            <a:prstGeom prst="rect">
              <a:avLst/>
            </a:prstGeom>
          </p:spPr>
        </p:pic>
        <p:pic>
          <p:nvPicPr>
            <p:cNvPr id="5" name="Picture 11">
              <a:extLst>
                <a:ext uri="{FF2B5EF4-FFF2-40B4-BE49-F238E27FC236}">
                  <a16:creationId xmlns:a16="http://schemas.microsoft.com/office/drawing/2014/main" id="{84F59A2A-B69D-4ED4-89D0-35013833A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150" t="37547" r="1771" b="39047"/>
            <a:stretch/>
          </p:blipFill>
          <p:spPr>
            <a:xfrm>
              <a:off x="5664171" y="3201969"/>
              <a:ext cx="963061" cy="919162"/>
            </a:xfrm>
            <a:prstGeom prst="rect">
              <a:avLst/>
            </a:prstGeom>
          </p:spPr>
        </p:pic>
      </p:grpSp>
      <p:sp>
        <p:nvSpPr>
          <p:cNvPr id="7" name="TextBox 9">
            <a:extLst>
              <a:ext uri="{FF2B5EF4-FFF2-40B4-BE49-F238E27FC236}">
                <a16:creationId xmlns:a16="http://schemas.microsoft.com/office/drawing/2014/main" id="{A1B50D60-838E-461D-9BED-1DDB1F732A7E}"/>
              </a:ext>
            </a:extLst>
          </p:cNvPr>
          <p:cNvSpPr txBox="1"/>
          <p:nvPr/>
        </p:nvSpPr>
        <p:spPr>
          <a:xfrm>
            <a:off x="7049460" y="810927"/>
            <a:ext cx="49470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summary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0652DF6B-B369-4AAD-BCF0-E121C7694AD7}"/>
              </a:ext>
            </a:extLst>
          </p:cNvPr>
          <p:cNvSpPr txBox="1"/>
          <p:nvPr/>
        </p:nvSpPr>
        <p:spPr>
          <a:xfrm>
            <a:off x="7049460" y="1378877"/>
            <a:ext cx="49584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Published: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the literature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4129 (456 articles)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Topsoil (≤ 15-cm)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Cornell/CASH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4183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Topsoil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(0- to 15-cm)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commercial farms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NRCS/KSSL: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6368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Surface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horizon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Combined: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Several land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Commercial farms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plots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Native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BB754-0C19-4E00-9206-54BC566290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15003</TotalTime>
  <Words>1303</Words>
  <Application>Microsoft Office PowerPoint</Application>
  <PresentationFormat>Widescreen</PresentationFormat>
  <Paragraphs>299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Kristen ITC</vt:lpstr>
      <vt:lpstr>Times New Roman</vt:lpstr>
      <vt:lpstr>Wingdings</vt:lpstr>
      <vt:lpstr>Office Theme</vt:lpstr>
      <vt:lpstr>1_Office Theme</vt:lpstr>
      <vt:lpstr>The Soil Health Assessment Protocol and Evaluation (SHAPE)</vt:lpstr>
      <vt:lpstr>Soil Health Assessment Protocol and Evaluation (SHAPE) SOC Scoring Curves </vt:lpstr>
      <vt:lpstr> Indicators selected to represent soil functions or ecosystem services</vt:lpstr>
      <vt:lpstr>Agricultural Continuum of Soil Health</vt:lpstr>
      <vt:lpstr>Interpretation of Soil Health Indicators   Incorporating Inherent Soil Properties  </vt:lpstr>
      <vt:lpstr>Pedology → Management → Soil Health</vt:lpstr>
      <vt:lpstr>Site Considerations for Soil Health Assessment: Climate, Soil, Vegetation</vt:lpstr>
      <vt:lpstr>Applied Agricultural Soil Health Indices Based on Laboratory Indicators</vt:lpstr>
      <vt:lpstr>PowerPoint Presentation</vt:lpstr>
      <vt:lpstr>PowerPoint Presentation</vt:lpstr>
      <vt:lpstr>PowerPoint Presentation</vt:lpstr>
      <vt:lpstr>Statistical Approach and Dataset</vt:lpstr>
      <vt:lpstr>PowerPoint Presentation</vt:lpstr>
      <vt:lpstr>SHAPE Shiny App </vt:lpstr>
      <vt:lpstr>Ongoing and Future Work</vt:lpstr>
      <vt:lpstr>Challenges</vt:lpstr>
      <vt:lpstr>Thank you</vt:lpstr>
    </vt:vector>
  </TitlesOfParts>
  <Company>University of Missouri-Columbia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SMAF  SOW and Long-term Goals</dc:title>
  <dc:creator>Veum, Kristen Sloan</dc:creator>
  <cp:lastModifiedBy>Veum, Kristen Sloan</cp:lastModifiedBy>
  <cp:revision>258</cp:revision>
  <dcterms:created xsi:type="dcterms:W3CDTF">2020-06-10T02:34:44Z</dcterms:created>
  <dcterms:modified xsi:type="dcterms:W3CDTF">2020-11-26T17:05:20Z</dcterms:modified>
</cp:coreProperties>
</file>